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6" r:id="rId4"/>
    <p:sldId id="268" r:id="rId5"/>
    <p:sldId id="260" r:id="rId6"/>
    <p:sldId id="269" r:id="rId7"/>
    <p:sldId id="270" r:id="rId8"/>
    <p:sldId id="271" r:id="rId9"/>
    <p:sldId id="272" r:id="rId10"/>
    <p:sldId id="261" r:id="rId11"/>
    <p:sldId id="264" r:id="rId12"/>
  </p:sldIdLst>
  <p:sldSz cx="12192000" cy="6858000"/>
  <p:notesSz cx="6858000" cy="9144000"/>
  <p:embeddedFontLst>
    <p:embeddedFont>
      <p:font typeface="맑은 고딕" panose="020B0503020000020004" pitchFamily="34" charset="-127"/>
      <p:regular r:id="rId13"/>
      <p:bold r:id="rId14"/>
    </p:embeddedFont>
    <p:embeddedFont>
      <p:font typeface="KoPubWorldDotum_Pro Bold" pitchFamily="2" charset="-127"/>
      <p:bold r:id="rId15"/>
    </p:embeddedFont>
    <p:embeddedFont>
      <p:font typeface="KOPUBWORLDDOTUM_PRO LIGHT" pitchFamily="2" charset="-127"/>
      <p:regular r:id="rId16"/>
    </p:embeddedFont>
    <p:embeddedFont>
      <p:font typeface="KOPUBWORLDDOTUM_PRO MEDIUM" pitchFamily="2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DECF"/>
    <a:srgbClr val="85EFE2"/>
    <a:srgbClr val="36D2CE"/>
    <a:srgbClr val="FD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7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079F7-1BDE-401F-901E-02A90F9D2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9B5BF-FBB6-4901-84EE-838A7C801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DFFE3-0837-4762-B229-764CCCFF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6BB08-C6CD-4B68-A95A-C0471BC5C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E8E12-A20E-43EB-9214-88A9924A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45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867D3-5430-410D-8400-111FBF3A3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3EBFBC-819C-4B27-88D4-D19F31499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A9D9D-6BCC-4978-B561-0F1AB8B6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CF1A1-AFB2-4C48-BD45-BD42F5AC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43E432-C59B-4658-9D89-286CE95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9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845BC2-0329-46A5-BB1C-7A5416F4B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A021D2-C485-4A4D-8E5A-4ACEFC5EF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780D5-259F-47F0-88D5-E3ADEC05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28820-F01C-4E5C-89EB-A9762BC3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DB37B-7CEC-4447-81E4-DD3A6DED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9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C89C7-27CD-4A97-90B7-4DD77F727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3DC1C-D131-4061-8930-FFA615993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13BD02-7BA8-4BBC-AA38-71F37212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464A4-6D4C-4C1A-9EC4-C77AE47B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3F6AB-1EEC-4010-A945-A2E032D1F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52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B1D198-6537-4C0D-8D26-7A483A196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E50832-AFA7-4B94-8D03-2DF06D40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E9AD6-C40C-4012-A493-9AF95255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E0D95-BDD7-48DB-B4BC-1D3D8C68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BFA3E-BED5-4DF4-AB05-A59C05A7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553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7CF12-E197-4FDA-A488-25804059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0D48C-6396-48E3-AAEA-86F028FEE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2A53D2-7AFC-4DDA-A83E-59DBFA1FB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767CE4-0D16-40CD-A0FE-6BE7FDD3E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EA0EAF-A65C-499C-B6EE-A8B897C5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B09D08-940C-491B-9A4E-2E5B4ECE3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16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C6B6D-51B0-461F-91B1-D54732EA1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409FFA-E886-417E-BB8C-9DD5BFE48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E042C-4BC5-4DA8-B66A-381A0422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206237-DC12-499B-89C2-3DCAEF6FA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D1F9D6-A934-4B3E-ABB6-519C4F5D1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61EA77-3E1C-440A-B465-759737FF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7B1BF4-7D23-4FD7-ADA4-CF075E4B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F3A825-A101-4B66-84D9-2B71404E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5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E278-F75D-4660-9D08-0D3E0FE08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08FB9F-22CF-4F1C-B7E4-412015295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53459-8735-432A-A77F-655AC95E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E6F224-6E76-44B8-AECB-13DF5B7D5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5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7824F4-6A1C-4395-8C7D-51776DE3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8D92FB-714B-4526-B6F1-CFEFF713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CDFFFF-6B78-492F-804D-9DE2DC6B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67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89EA7-983F-4230-90A7-9085374E2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C8B69-658D-4532-87C4-98C2FEC8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FA0CA3-3DCF-4A98-B87D-00C628D4D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4F306-CCC9-49A0-9BFB-CBF87DF8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16356C-9E73-4E64-9EB1-3990F9DD4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31894-02AA-4561-96F6-E6F6C0E3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8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E7A0D-BB4D-432E-88A7-72A8B8FD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BCEC50-41F9-470E-B94D-FF1B7038F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589834-27AD-430A-B41D-BA680E602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A17B97-91FE-4EF2-9699-D8F66FD80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E57C-0C84-45F3-A201-5E0715E61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4D6F3-878A-48C0-9D2C-E2E8891A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84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D68312-D8C0-4AB8-AD63-279CDB62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1D770D-F22B-4D8D-86E5-378840FD8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8EA0C6-F6DF-4FD8-8E68-EC42C947E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1A2CC-AD33-4BEB-BEDF-7117FCB0AF3A}" type="datetimeFigureOut">
              <a:rPr lang="ko-KR" altLang="en-US" smtClean="0"/>
              <a:t>2021. 4. 28.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EB42F0-8675-4D0B-918D-F44560B8C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4EEFF-1B8A-4E4B-ABD3-DD5B98FDF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7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1108503" y="3198167"/>
            <a:ext cx="9819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Improvement of context-based meaning selection using Bi-Sent2Vec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1310013" y="2558065"/>
            <a:ext cx="295220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1310013" y="2538857"/>
            <a:ext cx="309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미리내</a:t>
            </a:r>
            <a:r>
              <a:rPr lang="ko-KR" altLang="en-US" sz="2000" dirty="0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:</a:t>
            </a:r>
            <a:r>
              <a:rPr lang="ko-KR" altLang="en-US" sz="2000" dirty="0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 한국어 교육 플랫폼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10C87B-76E0-3C48-BC02-FFE0EA7811B3}"/>
              </a:ext>
            </a:extLst>
          </p:cNvPr>
          <p:cNvSpPr txBox="1"/>
          <p:nvPr/>
        </p:nvSpPr>
        <p:spPr>
          <a:xfrm>
            <a:off x="7031420" y="5805979"/>
            <a:ext cx="4911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캡스톤</a:t>
            </a:r>
            <a:r>
              <a:rPr lang="ko-KR" altLang="en-US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디자인</a:t>
            </a:r>
            <a:r>
              <a:rPr lang="en-US" altLang="ko-KR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</a:t>
            </a:r>
            <a:r>
              <a:rPr lang="ko-KR" altLang="en-US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컴퓨터공학과 </a:t>
            </a:r>
            <a:r>
              <a:rPr lang="en-US" altLang="ko-KR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2015104203</a:t>
            </a:r>
            <a:r>
              <a:rPr lang="ko-KR" altLang="en-US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이예준</a:t>
            </a:r>
            <a:endParaRPr lang="en-KR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4073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B6FEBD59-CEA2-4FDF-A254-37953428C235}"/>
              </a:ext>
            </a:extLst>
          </p:cNvPr>
          <p:cNvSpPr/>
          <p:nvPr/>
        </p:nvSpPr>
        <p:spPr>
          <a:xfrm>
            <a:off x="3569487" y="2178412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7B4FB42F-61AB-4ADA-879A-670D33F52DB2}"/>
              </a:ext>
            </a:extLst>
          </p:cNvPr>
          <p:cNvSpPr/>
          <p:nvPr/>
        </p:nvSpPr>
        <p:spPr>
          <a:xfrm>
            <a:off x="3020287" y="2133171"/>
            <a:ext cx="1098401" cy="1098401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1</a:t>
            </a:r>
            <a:endParaRPr lang="ko-KR" altLang="en-US" sz="2400" b="1" dirty="0"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향후 계획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4276345" y="2484046"/>
            <a:ext cx="4589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예시 문장 추가 입력 및 틀린 부분 집중 분석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C8FF7CF-D8B5-498D-94C7-188252370E53}"/>
              </a:ext>
            </a:extLst>
          </p:cNvPr>
          <p:cNvSpPr/>
          <p:nvPr/>
        </p:nvSpPr>
        <p:spPr>
          <a:xfrm>
            <a:off x="3569487" y="3525349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4A8D62FD-93E9-42E5-9A1B-AF97802BB6B2}"/>
              </a:ext>
            </a:extLst>
          </p:cNvPr>
          <p:cNvSpPr/>
          <p:nvPr/>
        </p:nvSpPr>
        <p:spPr>
          <a:xfrm>
            <a:off x="3020287" y="3466038"/>
            <a:ext cx="1098401" cy="1098401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400" b="1" dirty="0"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  <a:p>
            <a:pPr algn="ctr"/>
            <a:r>
              <a:rPr lang="en-US" altLang="ko-KR" sz="2400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</a:t>
            </a:r>
            <a:endParaRPr lang="ko-KR" altLang="en-US" sz="2400" b="1" dirty="0"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941F08B-C069-4545-B206-875162ED7E9E}"/>
              </a:ext>
            </a:extLst>
          </p:cNvPr>
          <p:cNvSpPr/>
          <p:nvPr/>
        </p:nvSpPr>
        <p:spPr>
          <a:xfrm>
            <a:off x="3569487" y="4847825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60ECF163-058E-4954-9C04-7029A48A2617}"/>
              </a:ext>
            </a:extLst>
          </p:cNvPr>
          <p:cNvSpPr/>
          <p:nvPr/>
        </p:nvSpPr>
        <p:spPr>
          <a:xfrm>
            <a:off x="3020287" y="4798905"/>
            <a:ext cx="1098401" cy="1098401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400" b="1" dirty="0"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  <a:p>
            <a:pPr algn="ctr"/>
            <a:r>
              <a:rPr lang="en-US" altLang="ko-KR" sz="2400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3</a:t>
            </a:r>
            <a:endParaRPr lang="ko-KR" altLang="en-US" sz="2400" b="1" dirty="0"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7421AF-E755-3047-BF59-3A3864B4BF1B}"/>
              </a:ext>
            </a:extLst>
          </p:cNvPr>
          <p:cNvSpPr txBox="1"/>
          <p:nvPr/>
        </p:nvSpPr>
        <p:spPr>
          <a:xfrm>
            <a:off x="4276345" y="3815183"/>
            <a:ext cx="42178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원인을 바탕으로 의미 결정 기능 재설계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7698C4-2BAD-E142-98BD-1BDC8BF5C856}"/>
              </a:ext>
            </a:extLst>
          </p:cNvPr>
          <p:cNvSpPr txBox="1"/>
          <p:nvPr/>
        </p:nvSpPr>
        <p:spPr>
          <a:xfrm>
            <a:off x="4278750" y="5148050"/>
            <a:ext cx="4538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Preparing demo &amp; </a:t>
            </a:r>
            <a:r>
              <a:rPr lang="en-US" altLang="ko-K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Modulizing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process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3720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4699288" y="3165931"/>
            <a:ext cx="28151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감사합니다</a:t>
            </a:r>
            <a:r>
              <a:rPr lang="en-US" altLang="ko-KR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.</a:t>
            </a:r>
            <a:endParaRPr lang="ko-KR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3274992" y="2541180"/>
            <a:ext cx="866084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3274991" y="2522518"/>
            <a:ext cx="866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미리내</a:t>
            </a:r>
            <a:endParaRPr lang="ko-KR" altLang="en-US" sz="2000" dirty="0">
              <a:solidFill>
                <a:schemeClr val="bg1"/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1240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4770197" y="211748"/>
            <a:ext cx="265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600" dirty="0">
                <a:solidFill>
                  <a:schemeClr val="bg1"/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CONTENTS</a:t>
            </a:r>
            <a:endParaRPr lang="ko-KR" altLang="en-US" sz="2800" spc="600" dirty="0">
              <a:solidFill>
                <a:schemeClr val="bg1"/>
              </a:solidFill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7908493" y="5842337"/>
            <a:ext cx="43067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64DECF">
                    <a:alpha val="16000"/>
                  </a:srgb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CONTENTS</a:t>
            </a:r>
            <a:endParaRPr lang="ko-KR" altLang="en-US" sz="6000" b="1" dirty="0">
              <a:solidFill>
                <a:srgbClr val="64DECF">
                  <a:alpha val="16000"/>
                </a:srgb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BB21E30-1CD8-46E8-A8F3-29D7BD7E4EFC}"/>
              </a:ext>
            </a:extLst>
          </p:cNvPr>
          <p:cNvGrpSpPr/>
          <p:nvPr/>
        </p:nvGrpSpPr>
        <p:grpSpPr>
          <a:xfrm>
            <a:off x="3430943" y="2598003"/>
            <a:ext cx="4791505" cy="830997"/>
            <a:chOff x="3403338" y="2598003"/>
            <a:chExt cx="4791505" cy="830997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793B6E9-C890-4D5A-A71D-291AA2FC09FB}"/>
                </a:ext>
              </a:extLst>
            </p:cNvPr>
            <p:cNvGrpSpPr/>
            <p:nvPr/>
          </p:nvGrpSpPr>
          <p:grpSpPr>
            <a:xfrm>
              <a:off x="3403338" y="2598003"/>
              <a:ext cx="2099882" cy="830997"/>
              <a:chOff x="3403338" y="2598003"/>
              <a:chExt cx="2099882" cy="83099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084F941-B1A5-42ED-AD78-B0F57A275C9B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01</a:t>
                </a:r>
                <a:endParaRPr lang="ko-KR" altLang="en-US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BE13764-1EF0-4A6F-8554-79E11A74BCAB}"/>
                  </a:ext>
                </a:extLst>
              </p:cNvPr>
              <p:cNvSpPr txBox="1"/>
              <p:nvPr/>
            </p:nvSpPr>
            <p:spPr>
              <a:xfrm>
                <a:off x="4182024" y="2674947"/>
                <a:ext cx="13211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프로젝트 목표</a:t>
                </a:r>
                <a:endPara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A5AF55B-2B72-4D64-9D81-C0FF482732D7}"/>
                </a:ext>
              </a:extLst>
            </p:cNvPr>
            <p:cNvGrpSpPr/>
            <p:nvPr/>
          </p:nvGrpSpPr>
          <p:grpSpPr>
            <a:xfrm>
              <a:off x="6454034" y="2598003"/>
              <a:ext cx="1740809" cy="830997"/>
              <a:chOff x="6454034" y="2598003"/>
              <a:chExt cx="1740809" cy="830997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21C3A4C-9A1E-4998-B64C-27B322E1FB56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02</a:t>
                </a:r>
                <a:endParaRPr lang="ko-KR" altLang="en-US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D65EA8-75FC-4381-8F1B-C7736D8545B7}"/>
                  </a:ext>
                </a:extLst>
              </p:cNvPr>
              <p:cNvSpPr txBox="1"/>
              <p:nvPr/>
            </p:nvSpPr>
            <p:spPr>
              <a:xfrm>
                <a:off x="7232720" y="2667984"/>
                <a:ext cx="96212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Dotum_Pro Bold" pitchFamily="2" charset="-127"/>
                    <a:ea typeface="KoPubWorldDotum_Pro Bold" pitchFamily="2" charset="-127"/>
                    <a:cs typeface="KoPubWorldDotum_Pro Bold" pitchFamily="2" charset="-127"/>
                  </a:rPr>
                  <a:t>진행 상황</a:t>
                </a:r>
                <a:endPara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308CA84-006B-484A-8754-1324C45CC9BF}"/>
              </a:ext>
            </a:extLst>
          </p:cNvPr>
          <p:cNvGrpSpPr/>
          <p:nvPr/>
        </p:nvGrpSpPr>
        <p:grpSpPr>
          <a:xfrm>
            <a:off x="3430943" y="3975509"/>
            <a:ext cx="1740809" cy="830997"/>
            <a:chOff x="3403338" y="2598003"/>
            <a:chExt cx="1740809" cy="83099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CFC9F3-8653-43AE-9477-2C2433CDFB7C}"/>
                </a:ext>
              </a:extLst>
            </p:cNvPr>
            <p:cNvSpPr txBox="1"/>
            <p:nvPr/>
          </p:nvSpPr>
          <p:spPr>
            <a:xfrm>
              <a:off x="3403338" y="2598003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05E7C0A-107D-42CB-B9CD-E10345F601C6}"/>
                </a:ext>
              </a:extLst>
            </p:cNvPr>
            <p:cNvSpPr txBox="1"/>
            <p:nvPr/>
          </p:nvSpPr>
          <p:spPr>
            <a:xfrm>
              <a:off x="4182024" y="2667984"/>
              <a:ext cx="9621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향후 계획</a:t>
              </a:r>
              <a:endPara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2863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 목표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E0F4C9-CB74-5344-8C38-393650278C61}"/>
              </a:ext>
            </a:extLst>
          </p:cNvPr>
          <p:cNvSpPr txBox="1"/>
          <p:nvPr/>
        </p:nvSpPr>
        <p:spPr>
          <a:xfrm>
            <a:off x="557400" y="1303282"/>
            <a:ext cx="5612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-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</a:t>
            </a:r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current </a:t>
            </a:r>
            <a:r>
              <a:rPr lang="en-US" altLang="ko-KR" b="1" dirty="0">
                <a:solidFill>
                  <a:srgbClr val="FF0000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issue</a:t>
            </a:r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in </a:t>
            </a:r>
            <a:r>
              <a:rPr lang="en-US" altLang="ko-KR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context-based meaning selection </a:t>
            </a:r>
            <a:endParaRPr lang="en-KR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70AF18-33F2-4D40-B559-9F2B0801D19A}"/>
              </a:ext>
            </a:extLst>
          </p:cNvPr>
          <p:cNvSpPr txBox="1"/>
          <p:nvPr/>
        </p:nvSpPr>
        <p:spPr>
          <a:xfrm>
            <a:off x="1471448" y="1956734"/>
            <a:ext cx="8927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1. </a:t>
            </a:r>
            <a:r>
              <a:rPr lang="en-US" dirty="0"/>
              <a:t>P</a:t>
            </a:r>
            <a:r>
              <a:rPr lang="en-KR" dirty="0"/>
              <a:t>apago</a:t>
            </a:r>
            <a:r>
              <a:rPr lang="ko-KR" altLang="en-US" dirty="0" err="1"/>
              <a:t>를</a:t>
            </a:r>
            <a:r>
              <a:rPr lang="ko-KR" altLang="en-US" dirty="0"/>
              <a:t> 통해 오는 번역이 오역인 경우</a:t>
            </a:r>
            <a:r>
              <a:rPr lang="en-US" altLang="ko-KR" dirty="0"/>
              <a:t>,</a:t>
            </a:r>
            <a:r>
              <a:rPr lang="ko-KR" altLang="en-US" dirty="0"/>
              <a:t> 즉 잘못된 벡터 </a:t>
            </a:r>
            <a:r>
              <a:rPr lang="en-US" altLang="ko-KR" dirty="0"/>
              <a:t>M</a:t>
            </a:r>
            <a:r>
              <a:rPr lang="ko-KR" altLang="en-US" dirty="0"/>
              <a:t>을 생성하게 되는 경우</a:t>
            </a:r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3BEF96-4D28-744A-B231-41A574441B26}"/>
              </a:ext>
            </a:extLst>
          </p:cNvPr>
          <p:cNvSpPr txBox="1"/>
          <p:nvPr/>
        </p:nvSpPr>
        <p:spPr>
          <a:xfrm>
            <a:off x="1471448" y="3659916"/>
            <a:ext cx="4673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</a:t>
            </a:r>
            <a:r>
              <a:rPr lang="ko-KR" altLang="en-US" dirty="0"/>
              <a:t> 한 문장에 동음이의어가 </a:t>
            </a:r>
            <a:r>
              <a:rPr lang="en-US" altLang="ko-KR" dirty="0"/>
              <a:t>2</a:t>
            </a:r>
            <a:r>
              <a:rPr lang="ko-KR" altLang="en-US" dirty="0"/>
              <a:t>개 이상인 경우</a:t>
            </a:r>
            <a:endParaRPr lang="en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CCA13E-085D-0243-BFE3-23E582D37A33}"/>
              </a:ext>
            </a:extLst>
          </p:cNvPr>
          <p:cNvSpPr txBox="1"/>
          <p:nvPr/>
        </p:nvSpPr>
        <p:spPr>
          <a:xfrm>
            <a:off x="2475169" y="2637132"/>
            <a:ext cx="7718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ex)  M</a:t>
            </a:r>
            <a:r>
              <a:rPr lang="en-US" baseline="-25000" dirty="0"/>
              <a:t>0</a:t>
            </a:r>
            <a:r>
              <a:rPr lang="en-US" dirty="0"/>
              <a:t> </a:t>
            </a:r>
            <a:r>
              <a:rPr lang="en-US" altLang="ko-KR" dirty="0"/>
              <a:t>from</a:t>
            </a:r>
            <a:r>
              <a:rPr lang="ko-KR" altLang="en-US" dirty="0"/>
              <a:t> </a:t>
            </a:r>
            <a:r>
              <a:rPr lang="en-US" altLang="ko-KR" dirty="0"/>
              <a:t>”I can ride a bicycle.” != </a:t>
            </a:r>
            <a:r>
              <a:rPr lang="en-US" dirty="0"/>
              <a:t>M</a:t>
            </a:r>
            <a:r>
              <a:rPr lang="en-US" baseline="-25000" dirty="0"/>
              <a:t>1</a:t>
            </a:r>
            <a:r>
              <a:rPr lang="en-US" dirty="0"/>
              <a:t> </a:t>
            </a:r>
            <a:r>
              <a:rPr lang="en-US" altLang="ko-KR" dirty="0"/>
              <a:t>from</a:t>
            </a:r>
            <a:r>
              <a:rPr lang="ko-KR" altLang="en-US" dirty="0"/>
              <a:t> </a:t>
            </a:r>
            <a:r>
              <a:rPr lang="en-US" altLang="ko-KR" dirty="0"/>
              <a:t>”I can receive a bicycle.”</a:t>
            </a:r>
            <a:endParaRPr lang="en-KR" dirty="0"/>
          </a:p>
        </p:txBody>
      </p:sp>
      <p:pic>
        <p:nvPicPr>
          <p:cNvPr id="9" name="Picture 8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66E3FEA7-3152-F04F-834A-AF04F0B3A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388" y="4205838"/>
            <a:ext cx="6667500" cy="1651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CFEE67C-AD48-FA44-9ACD-FB1158FD6881}"/>
              </a:ext>
            </a:extLst>
          </p:cNvPr>
          <p:cNvSpPr/>
          <p:nvPr/>
        </p:nvSpPr>
        <p:spPr>
          <a:xfrm>
            <a:off x="2791841" y="5552037"/>
            <a:ext cx="811904" cy="304801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F1CAAFA-4772-B640-8027-2385C26E3F1F}"/>
              </a:ext>
            </a:extLst>
          </p:cNvPr>
          <p:cNvSpPr/>
          <p:nvPr/>
        </p:nvSpPr>
        <p:spPr>
          <a:xfrm>
            <a:off x="5522462" y="5552036"/>
            <a:ext cx="811904" cy="304801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66150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프로젝트 목표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E0F4C9-CB74-5344-8C38-393650278C61}"/>
              </a:ext>
            </a:extLst>
          </p:cNvPr>
          <p:cNvSpPr txBox="1"/>
          <p:nvPr/>
        </p:nvSpPr>
        <p:spPr>
          <a:xfrm>
            <a:off x="557400" y="1303282"/>
            <a:ext cx="3513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-</a:t>
            </a:r>
            <a:r>
              <a:rPr lang="ko-KR" altLang="en-US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</a:t>
            </a:r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how to solve the </a:t>
            </a:r>
            <a:r>
              <a:rPr lang="en-US" altLang="ko-KR" b="1" dirty="0">
                <a:solidFill>
                  <a:srgbClr val="FF0000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current</a:t>
            </a:r>
            <a:r>
              <a:rPr lang="en-US" altLang="ko-KR" b="1" dirty="0"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issue</a:t>
            </a:r>
            <a:endParaRPr lang="en-KR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pic>
        <p:nvPicPr>
          <p:cNvPr id="9" name="Picture 8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66E3FEA7-3152-F04F-834A-AF04F0B3A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664" y="1778000"/>
            <a:ext cx="6667500" cy="1651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CFEE67C-AD48-FA44-9ACD-FB1158FD6881}"/>
              </a:ext>
            </a:extLst>
          </p:cNvPr>
          <p:cNvSpPr/>
          <p:nvPr/>
        </p:nvSpPr>
        <p:spPr>
          <a:xfrm>
            <a:off x="2840707" y="3124198"/>
            <a:ext cx="811904" cy="304801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F1CAAFA-4772-B640-8027-2385C26E3F1F}"/>
              </a:ext>
            </a:extLst>
          </p:cNvPr>
          <p:cNvSpPr/>
          <p:nvPr/>
        </p:nvSpPr>
        <p:spPr>
          <a:xfrm>
            <a:off x="5522462" y="3124199"/>
            <a:ext cx="811904" cy="304801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7" name="Left Bracket 6">
            <a:extLst>
              <a:ext uri="{FF2B5EF4-FFF2-40B4-BE49-F238E27FC236}">
                <a16:creationId xmlns:a16="http://schemas.microsoft.com/office/drawing/2014/main" id="{D6DA0A72-E3DF-4F42-9FB1-A27A875C8FD0}"/>
              </a:ext>
            </a:extLst>
          </p:cNvPr>
          <p:cNvSpPr/>
          <p:nvPr/>
        </p:nvSpPr>
        <p:spPr>
          <a:xfrm>
            <a:off x="2929836" y="2398112"/>
            <a:ext cx="130229" cy="369332"/>
          </a:xfrm>
          <a:prstGeom prst="leftBracket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4" name="Left Bracket 13">
            <a:extLst>
              <a:ext uri="{FF2B5EF4-FFF2-40B4-BE49-F238E27FC236}">
                <a16:creationId xmlns:a16="http://schemas.microsoft.com/office/drawing/2014/main" id="{65F18484-2BCF-BE4E-AC26-29A663B0C2DC}"/>
              </a:ext>
            </a:extLst>
          </p:cNvPr>
          <p:cNvSpPr/>
          <p:nvPr/>
        </p:nvSpPr>
        <p:spPr>
          <a:xfrm>
            <a:off x="5686425" y="2398112"/>
            <a:ext cx="130229" cy="369332"/>
          </a:xfrm>
          <a:prstGeom prst="leftBracket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0" name="Right Bracket 9">
            <a:extLst>
              <a:ext uri="{FF2B5EF4-FFF2-40B4-BE49-F238E27FC236}">
                <a16:creationId xmlns:a16="http://schemas.microsoft.com/office/drawing/2014/main" id="{CB92B2EE-6A32-8241-9F64-8E3D0AD45EAB}"/>
              </a:ext>
            </a:extLst>
          </p:cNvPr>
          <p:cNvSpPr/>
          <p:nvPr/>
        </p:nvSpPr>
        <p:spPr>
          <a:xfrm>
            <a:off x="5215342" y="2398113"/>
            <a:ext cx="145098" cy="369331"/>
          </a:xfrm>
          <a:prstGeom prst="rightBracket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7" name="Right Bracket 16">
            <a:extLst>
              <a:ext uri="{FF2B5EF4-FFF2-40B4-BE49-F238E27FC236}">
                <a16:creationId xmlns:a16="http://schemas.microsoft.com/office/drawing/2014/main" id="{135047FB-A2AD-3345-BC1C-C3C0A62BD017}"/>
              </a:ext>
            </a:extLst>
          </p:cNvPr>
          <p:cNvSpPr/>
          <p:nvPr/>
        </p:nvSpPr>
        <p:spPr>
          <a:xfrm>
            <a:off x="8562887" y="2398113"/>
            <a:ext cx="145098" cy="369331"/>
          </a:xfrm>
          <a:prstGeom prst="rightBracket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1BD36A8-41D6-9A4D-A995-29757EA447E0}"/>
              </a:ext>
            </a:extLst>
          </p:cNvPr>
          <p:cNvCxnSpPr/>
          <p:nvPr/>
        </p:nvCxnSpPr>
        <p:spPr>
          <a:xfrm>
            <a:off x="2929836" y="3037490"/>
            <a:ext cx="612150" cy="546538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1309CDA-1ABA-E54A-81DC-0386FC96293A}"/>
              </a:ext>
            </a:extLst>
          </p:cNvPr>
          <p:cNvCxnSpPr>
            <a:cxnSpLocks/>
          </p:cNvCxnSpPr>
          <p:nvPr/>
        </p:nvCxnSpPr>
        <p:spPr>
          <a:xfrm flipH="1">
            <a:off x="2929836" y="3037489"/>
            <a:ext cx="517558" cy="54653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CEBAA77-4083-8B47-B364-80243F90AE74}"/>
              </a:ext>
            </a:extLst>
          </p:cNvPr>
          <p:cNvCxnSpPr>
            <a:cxnSpLocks/>
          </p:cNvCxnSpPr>
          <p:nvPr/>
        </p:nvCxnSpPr>
        <p:spPr>
          <a:xfrm>
            <a:off x="3230448" y="3428999"/>
            <a:ext cx="5463" cy="891350"/>
          </a:xfrm>
          <a:prstGeom prst="line">
            <a:avLst/>
          </a:prstGeom>
          <a:ln w="127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A440509-1335-7440-B35F-F0B61D529003}"/>
              </a:ext>
            </a:extLst>
          </p:cNvPr>
          <p:cNvSpPr txBox="1"/>
          <p:nvPr/>
        </p:nvSpPr>
        <p:spPr>
          <a:xfrm>
            <a:off x="2937796" y="4433019"/>
            <a:ext cx="657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>
                <a:solidFill>
                  <a:srgbClr val="FF0000"/>
                </a:solidFill>
              </a:rPr>
              <a:t>boat</a:t>
            </a:r>
          </a:p>
        </p:txBody>
      </p:sp>
    </p:spTree>
    <p:extLst>
      <p:ext uri="{BB962C8B-B14F-4D97-AF65-F5344CB8AC3E}">
        <p14:creationId xmlns:p14="http://schemas.microsoft.com/office/powerpoint/2010/main" val="4149590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진행 상황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EE23B5D-AC3A-C94D-A874-E7B6AAF2A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676" y="1208094"/>
            <a:ext cx="10310648" cy="544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055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진행 상황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AB6822C-48AC-6A4A-BE22-BC2328EB9FDA}"/>
              </a:ext>
            </a:extLst>
          </p:cNvPr>
          <p:cNvSpPr txBox="1"/>
          <p:nvPr/>
        </p:nvSpPr>
        <p:spPr>
          <a:xfrm>
            <a:off x="559374" y="1226094"/>
            <a:ext cx="46376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약 </a:t>
            </a:r>
            <a:r>
              <a:rPr lang="en-US" altLang="ko-KR" dirty="0"/>
              <a:t>160</a:t>
            </a:r>
            <a:r>
              <a:rPr lang="ko-KR" altLang="en-US" dirty="0"/>
              <a:t>만 </a:t>
            </a:r>
            <a:r>
              <a:rPr lang="en-US" altLang="ko-KR" dirty="0" err="1"/>
              <a:t>Senetence</a:t>
            </a:r>
            <a:r>
              <a:rPr lang="en-US" altLang="ko-KR" dirty="0"/>
              <a:t> pairs from AI-hub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한국어</a:t>
            </a:r>
            <a:r>
              <a:rPr lang="en-US" altLang="ko-KR" dirty="0"/>
              <a:t>_ko &lt;&lt;split&gt;&gt;</a:t>
            </a:r>
            <a:r>
              <a:rPr lang="ko-KR" altLang="en-US" dirty="0"/>
              <a:t> 영어</a:t>
            </a:r>
            <a:r>
              <a:rPr lang="en-US" altLang="ko-KR" dirty="0"/>
              <a:t>_</a:t>
            </a:r>
            <a:r>
              <a:rPr lang="en-US" altLang="ko-KR" dirty="0" err="1"/>
              <a:t>en</a:t>
            </a:r>
            <a:r>
              <a:rPr lang="en-US" altLang="ko-KR" dirty="0"/>
              <a:t> </a:t>
            </a:r>
            <a:endParaRPr lang="en-KR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2203DF21-BDED-9E4F-A856-6243CDC23C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00" y="2260600"/>
            <a:ext cx="101854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378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진행 상황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AB6822C-48AC-6A4A-BE22-BC2328EB9FDA}"/>
              </a:ext>
            </a:extLst>
          </p:cNvPr>
          <p:cNvSpPr txBox="1"/>
          <p:nvPr/>
        </p:nvSpPr>
        <p:spPr>
          <a:xfrm>
            <a:off x="559374" y="1226094"/>
            <a:ext cx="5039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Training by Bi-Sent2Vec with d</a:t>
            </a:r>
            <a:r>
              <a:rPr lang="en-KR" dirty="0"/>
              <a:t>efault option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FBBA3876-E5A2-DB48-AF43-C4501ED76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41" y="2171700"/>
            <a:ext cx="6667500" cy="2298700"/>
          </a:xfrm>
          <a:prstGeom prst="rect">
            <a:avLst/>
          </a:prstGeom>
        </p:spPr>
      </p:pic>
      <p:pic>
        <p:nvPicPr>
          <p:cNvPr id="9" name="Picture 8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F697D60-3C97-D04C-BA2E-460B25F1C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59" y="2171700"/>
            <a:ext cx="48387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250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진행 상황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AB6822C-48AC-6A4A-BE22-BC2328EB9FDA}"/>
              </a:ext>
            </a:extLst>
          </p:cNvPr>
          <p:cNvSpPr txBox="1"/>
          <p:nvPr/>
        </p:nvSpPr>
        <p:spPr>
          <a:xfrm>
            <a:off x="559374" y="1226094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이전 기능 결과값</a:t>
            </a:r>
            <a:endParaRPr lang="en-KR" dirty="0"/>
          </a:p>
        </p:txBody>
      </p:sp>
      <p:pic>
        <p:nvPicPr>
          <p:cNvPr id="4" name="Picture 3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B0C68D41-F65D-DE47-AF8F-DC496B76A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65" y="1595426"/>
            <a:ext cx="9119439" cy="458957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F24C0F0-6D09-C24D-82CB-2EE7073EE8D6}"/>
              </a:ext>
            </a:extLst>
          </p:cNvPr>
          <p:cNvSpPr/>
          <p:nvPr/>
        </p:nvSpPr>
        <p:spPr>
          <a:xfrm>
            <a:off x="1460938" y="3153103"/>
            <a:ext cx="651641" cy="81980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A5B7304-1A5B-2442-B56C-24E0E17FAF83}"/>
              </a:ext>
            </a:extLst>
          </p:cNvPr>
          <p:cNvSpPr/>
          <p:nvPr/>
        </p:nvSpPr>
        <p:spPr>
          <a:xfrm>
            <a:off x="3200400" y="3153103"/>
            <a:ext cx="651641" cy="81980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57711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6" y="314289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진행 상황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Dotum_Pro Bold" pitchFamily="2" charset="-127"/>
                  <a:ea typeface="KoPubWorldDotum_Pro Bold" pitchFamily="2" charset="-127"/>
                  <a:cs typeface="KoPubWorldDotum_Pro Bold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AB6822C-48AC-6A4A-BE22-BC2328EB9FDA}"/>
              </a:ext>
            </a:extLst>
          </p:cNvPr>
          <p:cNvSpPr txBox="1"/>
          <p:nvPr/>
        </p:nvSpPr>
        <p:spPr>
          <a:xfrm>
            <a:off x="559374" y="1226094"/>
            <a:ext cx="2714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새로 개발중인 결과값</a:t>
            </a:r>
            <a:endParaRPr lang="en-KR" dirty="0"/>
          </a:p>
        </p:txBody>
      </p:sp>
      <p:pic>
        <p:nvPicPr>
          <p:cNvPr id="9" name="Picture 8" descr="A picture containing timeline&#10;&#10;Description automatically generated">
            <a:extLst>
              <a:ext uri="{FF2B5EF4-FFF2-40B4-BE49-F238E27FC236}">
                <a16:creationId xmlns:a16="http://schemas.microsoft.com/office/drawing/2014/main" id="{71E0736B-F714-4046-9797-6DD7B09C0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69" y="1832158"/>
            <a:ext cx="10004945" cy="419702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C41E53B-95F4-A142-A2C9-A5676D0CA87B}"/>
              </a:ext>
            </a:extLst>
          </p:cNvPr>
          <p:cNvSpPr/>
          <p:nvPr/>
        </p:nvSpPr>
        <p:spPr>
          <a:xfrm>
            <a:off x="1408386" y="3284482"/>
            <a:ext cx="651641" cy="81980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609EFE9-18C0-3642-9B4E-1DE362ADAB33}"/>
              </a:ext>
            </a:extLst>
          </p:cNvPr>
          <p:cNvSpPr/>
          <p:nvPr/>
        </p:nvSpPr>
        <p:spPr>
          <a:xfrm>
            <a:off x="3453785" y="3337034"/>
            <a:ext cx="651641" cy="81980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918648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3747</TotalTime>
  <Words>172</Words>
  <Application>Microsoft Macintosh PowerPoint</Application>
  <PresentationFormat>Widescreen</PresentationFormat>
  <Paragraphs>48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KoPubWorldDotum_Pro Bold</vt:lpstr>
      <vt:lpstr>Arial</vt:lpstr>
      <vt:lpstr>맑은 고딕</vt:lpstr>
      <vt:lpstr>KOPUBWORLDDOTUM_PRO MEDIUM</vt:lpstr>
      <vt:lpstr>KOPUBWORLDDOTUM_PRO LIGHT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 유진</dc:creator>
  <cp:lastModifiedBy>이예준</cp:lastModifiedBy>
  <cp:revision>40</cp:revision>
  <dcterms:created xsi:type="dcterms:W3CDTF">2020-01-03T14:16:53Z</dcterms:created>
  <dcterms:modified xsi:type="dcterms:W3CDTF">2021-04-28T10:27:27Z</dcterms:modified>
</cp:coreProperties>
</file>

<file path=docProps/thumbnail.jpeg>
</file>